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8" r:id="rId1"/>
  </p:sldMasterIdLst>
  <p:notesMasterIdLst>
    <p:notesMasterId r:id="rId12"/>
  </p:notesMasterIdLst>
  <p:sldIdLst>
    <p:sldId id="316" r:id="rId2"/>
    <p:sldId id="317" r:id="rId3"/>
    <p:sldId id="318" r:id="rId4"/>
    <p:sldId id="319" r:id="rId5"/>
    <p:sldId id="320" r:id="rId6"/>
    <p:sldId id="321" r:id="rId7"/>
    <p:sldId id="359" r:id="rId8"/>
    <p:sldId id="323" r:id="rId9"/>
    <p:sldId id="324" r:id="rId10"/>
    <p:sldId id="350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0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2C917FC-677D-4B4E-843A-4419DB6671F1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1AC1A079-CC41-44A0-93E6-F48C5E8AEB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035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DFFF9-E79D-4552-B221-6DC7B2F40559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5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6876-63BF-4516-95C7-607CB2840C20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684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B7BD-11DD-4D08-8911-35A8BC182C7E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811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2573-C973-4F21-A136-F9E13B4C24B7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763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2866B-B40F-4020-819F-784597C5092F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55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BEEC6-88BB-4796-B7A4-6D8598A6ED99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623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E194-0DB5-47F2-ACD9-6CAF1537467D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129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C647-713F-45E9-87D9-8A5EA045A017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937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3A6DD-0453-4C44-91F8-5A21C30B5363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59981" y="0"/>
            <a:ext cx="984019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12CF3166-2FFF-4941-89C2-11DDBFC19173}" type="slidenum">
              <a:rPr lang="en-US" sz="1200" spc="-1" smtClean="0">
                <a:latin typeface="Arial"/>
                <a:ea typeface="新細明體"/>
              </a:rPr>
              <a:pPr/>
              <a:t>‹#›</a:t>
            </a:fld>
            <a:endParaRPr lang="en-US" sz="1200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616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4E95455-45F1-4009-B790-2ADAAFFFB6DA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743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4924-A2E4-473D-BC3B-C88FD85626F2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734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94C79E-2515-4147-9330-FC17E544D885}" type="datetime1">
              <a:rPr lang="en-US" altLang="zh-TW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i.gov.tw/ch/cp-5938-d33aa-2740-1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CustomShape 1"/>
          <p:cNvSpPr/>
          <p:nvPr/>
        </p:nvSpPr>
        <p:spPr>
          <a:xfrm>
            <a:off x="1007820" y="3907297"/>
            <a:ext cx="7128360" cy="169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0500" b="0" strike="noStrike" spc="-1" dirty="0" err="1">
                <a:solidFill>
                  <a:srgbClr val="FF0000"/>
                </a:solidFill>
                <a:latin typeface="標楷體"/>
                <a:ea typeface="標楷體"/>
              </a:rPr>
              <a:t>理賠流程</a:t>
            </a:r>
            <a:endParaRPr lang="en-US" sz="10500" b="0" strike="noStrike" spc="-1" dirty="0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6C84097-367B-4303-8949-AF996249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8361A426-C91E-ADC8-48D5-AC2FB90ABB60}"/>
              </a:ext>
            </a:extLst>
          </p:cNvPr>
          <p:cNvSpPr/>
          <p:nvPr/>
        </p:nvSpPr>
        <p:spPr>
          <a:xfrm>
            <a:off x="1007820" y="300499"/>
            <a:ext cx="7128360" cy="169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10000" b="0" strike="noStrike" spc="-1" dirty="0">
                <a:solidFill>
                  <a:srgbClr val="7030A0"/>
                </a:solidFill>
                <a:latin typeface="標楷體"/>
                <a:ea typeface="標楷體"/>
              </a:rPr>
              <a:t>新光人壽</a:t>
            </a:r>
            <a:endParaRPr lang="en-US" sz="10000" b="0" strike="noStrike" spc="-1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491C0C98-1692-A148-E99C-A022E679CF62}"/>
              </a:ext>
            </a:extLst>
          </p:cNvPr>
          <p:cNvSpPr/>
          <p:nvPr/>
        </p:nvSpPr>
        <p:spPr>
          <a:xfrm>
            <a:off x="1007820" y="1773742"/>
            <a:ext cx="736600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7000" spc="-1" dirty="0">
                <a:latin typeface="標楷體"/>
                <a:ea typeface="標楷體"/>
              </a:rPr>
              <a:t>大專校院校外實習學生團體保險</a:t>
            </a:r>
            <a:endParaRPr lang="en-US" sz="7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CustomShape 1"/>
          <p:cNvSpPr/>
          <p:nvPr/>
        </p:nvSpPr>
        <p:spPr>
          <a:xfrm>
            <a:off x="71280" y="1477000"/>
            <a:ext cx="9072720" cy="205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 dirty="0" err="1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以上為本次校外實習保險說明</a:t>
            </a:r>
            <a:endParaRPr lang="en-US" sz="4000" b="0" strike="noStrike" spc="-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00000"/>
              </a:lnSpc>
            </a:pPr>
            <a:r>
              <a:rPr lang="en-US" sz="4000" b="1" strike="noStrike" spc="-1" dirty="0" err="1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如有任何問題</a:t>
            </a:r>
            <a:endParaRPr lang="en-US" sz="4000" b="1" strike="noStrike" spc="-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00000"/>
              </a:lnSpc>
            </a:pPr>
            <a:r>
              <a:rPr lang="en-US" sz="4000" b="1" strike="noStrike" spc="-1" dirty="0" err="1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歡迎隨時致電</a:t>
            </a:r>
            <a:r>
              <a:rPr lang="zh-TW" altLang="en-US" sz="4000" b="1" strike="noStrike" spc="-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新光人壽</a:t>
            </a:r>
            <a:r>
              <a:rPr lang="en-US" sz="4000" b="1" strike="noStrike" spc="-1" dirty="0" err="1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洽詢</a:t>
            </a:r>
            <a:endParaRPr lang="en-US" sz="4000" b="1" strike="noStrike" spc="-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00000"/>
              </a:lnSpc>
            </a:pPr>
            <a:endParaRPr lang="en-US" sz="4000" b="1" strike="noStrike" spc="-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00000"/>
              </a:lnSpc>
            </a:pPr>
            <a:r>
              <a:rPr lang="en-US" altLang="zh-TW" sz="40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(07)3327259</a:t>
            </a:r>
            <a:r>
              <a:rPr lang="zh-TW" altLang="zh-TW" sz="40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分機</a:t>
            </a:r>
            <a:r>
              <a:rPr lang="en-US" altLang="zh-TW" sz="40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21</a:t>
            </a:r>
            <a:r>
              <a:rPr lang="zh-TW" altLang="en-US" sz="40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zh-TW" sz="4000" b="1" dirty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許先生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4D878FF-7504-4374-AFD1-05A4B6D6B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CustomShape 1"/>
          <p:cNvSpPr/>
          <p:nvPr/>
        </p:nvSpPr>
        <p:spPr>
          <a:xfrm>
            <a:off x="3225386" y="302667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15" name="CustomShape 2"/>
          <p:cNvSpPr/>
          <p:nvPr/>
        </p:nvSpPr>
        <p:spPr>
          <a:xfrm>
            <a:off x="226080" y="1864988"/>
            <a:ext cx="7416360" cy="447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1.確認學生事故狀況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本保險僅理賠意外險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(</a:t>
            </a: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如表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注意：如果是疾病導致則無法理賠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。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2-1如果是車禍應準備以下文件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2-2如果是意外應準備以下文件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2-3身故件因非常稀少且細節繁複，請來電詢問申請細節。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2-4海外發生事故請準備以下文件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3.將所有文件寄至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801740高雄市前金區中華四路349號6樓-理賠承辦窗口收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7" name="Table 3"/>
          <p:cNvGraphicFramePr/>
          <p:nvPr>
            <p:extLst>
              <p:ext uri="{D42A27DB-BD31-4B8C-83A1-F6EECF244321}">
                <p14:modId xmlns:p14="http://schemas.microsoft.com/office/powerpoint/2010/main" val="1428032804"/>
              </p:ext>
            </p:extLst>
          </p:nvPr>
        </p:nvGraphicFramePr>
        <p:xfrm>
          <a:off x="3934260" y="1396221"/>
          <a:ext cx="5018628" cy="2456892"/>
        </p:xfrm>
        <a:graphic>
          <a:graphicData uri="http://schemas.openxmlformats.org/drawingml/2006/table">
            <a:tbl>
              <a:tblPr/>
              <a:tblGrid>
                <a:gridCol w="616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0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2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5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項目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承保內容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保險額度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A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意外身故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200萬元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9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B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意外失能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依失能等級給付10萬 ~ 200萬元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C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 err="1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傷害醫療保險金</a:t>
                      </a:r>
                      <a:endParaRPr lang="en-US" sz="1600" b="1" strike="noStrike" spc="-1" dirty="0">
                        <a:solidFill>
                          <a:srgbClr val="FF0000"/>
                        </a:solidFill>
                        <a:latin typeface="微軟正黑體"/>
                        <a:ea typeface="微軟正黑體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(</a:t>
                      </a:r>
                      <a:r>
                        <a:rPr lang="en-US" sz="1600" b="1" strike="noStrike" spc="-1" dirty="0" err="1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實支實付型</a:t>
                      </a:r>
                      <a:r>
                        <a:rPr lang="en-US" sz="1600" b="1" strike="noStrike" spc="-1" dirty="0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)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最高給付5萬元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0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D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>
                      <a:solidFill>
                        <a:srgbClr val="C0504D"/>
                      </a:solidFill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spc="-1" dirty="0" err="1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傷害醫療保險金</a:t>
                      </a:r>
                      <a:endParaRPr lang="en-US" sz="1400" b="1" strike="noStrike" spc="-1" dirty="0">
                        <a:solidFill>
                          <a:srgbClr val="FF0000"/>
                        </a:solidFill>
                        <a:latin typeface="微軟正黑體"/>
                        <a:ea typeface="微軟正黑體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1" strike="noStrike" spc="-1" dirty="0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(</a:t>
                      </a:r>
                      <a:r>
                        <a:rPr lang="en-US" sz="1400" b="1" strike="noStrike" spc="-1" dirty="0" err="1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日額型</a:t>
                      </a:r>
                      <a:r>
                        <a:rPr lang="en-US" sz="1400" b="1" strike="noStrike" spc="-1" dirty="0">
                          <a:solidFill>
                            <a:srgbClr val="FF0000"/>
                          </a:solidFill>
                          <a:latin typeface="微軟正黑體"/>
                          <a:ea typeface="微軟正黑體"/>
                        </a:rPr>
                        <a:t>)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C0504D"/>
                      </a:solidFill>
                    </a:lnL>
                    <a:lnR w="1224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C0504D"/>
                      </a:solidFill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strike="noStrike" spc="-1" dirty="0">
                          <a:solidFill>
                            <a:srgbClr val="000000"/>
                          </a:solidFill>
                          <a:latin typeface="微軟正黑體"/>
                          <a:ea typeface="微軟正黑體"/>
                        </a:rPr>
                        <a:t>傷害住院給付每日新臺幣1,000元</a:t>
                      </a:r>
                      <a:endParaRPr lang="zh-TW" altLang="en-US" sz="1400" dirty="0"/>
                    </a:p>
                  </a:txBody>
                  <a:tcPr>
                    <a:lnL w="1224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C0504D"/>
                      </a:solidFill>
                    </a:lnB>
                    <a:solidFill>
                      <a:srgbClr val="E8D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BF2DBE3-F67D-477C-BB64-CDD17A8F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CustomShape 1"/>
          <p:cNvSpPr/>
          <p:nvPr/>
        </p:nvSpPr>
        <p:spPr>
          <a:xfrm>
            <a:off x="3864600" y="174960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20" name="CustomShape 2"/>
          <p:cNvSpPr/>
          <p:nvPr/>
        </p:nvSpPr>
        <p:spPr>
          <a:xfrm>
            <a:off x="2702880" y="871560"/>
            <a:ext cx="388800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2-1如果是車禍應準備以下文件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521" name="CustomShape 3"/>
          <p:cNvSpPr/>
          <p:nvPr/>
        </p:nvSpPr>
        <p:spPr>
          <a:xfrm>
            <a:off x="190440" y="1124640"/>
            <a:ext cx="8953200" cy="530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新光車禍理賠請附上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：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1.理賠申請書（意外請詳填事故日期跟事故經過）（</a:t>
            </a: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左邊申請人：請簽上事故人大名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）(事故人為未滿18歲，右下法定代理人要簽上父母雙方的大名)(</a:t>
            </a: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保單號碼可以不用寫、要保單位蓋章要蓋系章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2.診斷書正本（如有急診或住院或門診請在診斷書上備註清楚日期）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3.收據（副本可，但要蓋醫院的院章，不是自行影印的）(</a:t>
            </a:r>
            <a:r>
              <a:rPr lang="en-US" sz="18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如看兩間以上醫院或診所，各自都需一份診斷書+收據</a:t>
            </a: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4.事故人存摺封面（如為未成年附上家長的存摺，要有彼此的關係證明，如:戶口名簿）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5.事故人的身份證影本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6.如為車禍請附上車禍的報警三連單（影本就可以了）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842D412-80C5-41AD-99CC-94E8166F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CustomShape 1"/>
          <p:cNvSpPr/>
          <p:nvPr/>
        </p:nvSpPr>
        <p:spPr>
          <a:xfrm>
            <a:off x="3864600" y="174960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25" name="CustomShape 2"/>
          <p:cNvSpPr/>
          <p:nvPr/>
        </p:nvSpPr>
        <p:spPr>
          <a:xfrm>
            <a:off x="2509200" y="950040"/>
            <a:ext cx="388800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2-2如果是意外應準備以下文件</a:t>
            </a:r>
            <a:endParaRPr lang="en-U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526" name="CustomShape 3"/>
          <p:cNvSpPr/>
          <p:nvPr/>
        </p:nvSpPr>
        <p:spPr>
          <a:xfrm>
            <a:off x="182880" y="1411560"/>
            <a:ext cx="8953200" cy="447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新光意外理賠請附上：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1.理賠申請書（意外請詳填事故日期跟事故經過）（左邊申請人：請簽上事故人大名）(事故人為未滿18歲，右下法定代理人要簽上父母雙方的大名)(保單號碼可以不用寫、要保單位蓋章要蓋系章)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2.診斷書正本（如有急診或住院或門診請在診斷書上備註清楚日期）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3.收據（副本可，但要蓋醫院的院章，不是自行影印的）(如看兩間以上醫院或診所，各自都需一份診斷書+收據)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4.事故人存摺封面（如為未成年附上家長的存摺，要有彼此的關係證明，如:戶口名簿）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5.事故人的身份證影本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7AF4943-D5AC-499F-A3B6-0C8C6269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CustomShape 1"/>
          <p:cNvSpPr/>
          <p:nvPr/>
        </p:nvSpPr>
        <p:spPr>
          <a:xfrm>
            <a:off x="3864600" y="174960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30" name="CustomShape 2"/>
          <p:cNvSpPr/>
          <p:nvPr/>
        </p:nvSpPr>
        <p:spPr>
          <a:xfrm>
            <a:off x="1835640" y="1556640"/>
            <a:ext cx="5976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微軟正黑體"/>
                <a:ea typeface="微軟正黑體"/>
              </a:rPr>
              <a:t>2-3身故件因非常稀少且細節繁複，請來電詢問申請細節</a:t>
            </a:r>
            <a:endParaRPr lang="en-US" sz="1800" b="0" strike="noStrike" spc="-1">
              <a:latin typeface="Arial"/>
            </a:endParaRPr>
          </a:p>
        </p:txBody>
      </p:sp>
      <p:graphicFrame>
        <p:nvGraphicFramePr>
          <p:cNvPr id="531" name="Table 3"/>
          <p:cNvGraphicFramePr/>
          <p:nvPr>
            <p:extLst>
              <p:ext uri="{D42A27DB-BD31-4B8C-83A1-F6EECF244321}">
                <p14:modId xmlns:p14="http://schemas.microsoft.com/office/powerpoint/2010/main" val="2651566640"/>
              </p:ext>
            </p:extLst>
          </p:nvPr>
        </p:nvGraphicFramePr>
        <p:xfrm>
          <a:off x="2497500" y="2456040"/>
          <a:ext cx="3372840" cy="1098000"/>
        </p:xfrm>
        <a:graphic>
          <a:graphicData uri="http://schemas.openxmlformats.org/drawingml/2006/table">
            <a:tbl>
              <a:tblPr/>
              <a:tblGrid>
                <a:gridCol w="1298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 err="1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承辦人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strike="noStrike" spc="-1" dirty="0" err="1">
                          <a:solidFill>
                            <a:srgbClr val="000000"/>
                          </a:solidFill>
                          <a:latin typeface="標楷體"/>
                          <a:ea typeface="標楷體"/>
                        </a:rPr>
                        <a:t>聯絡電話</a:t>
                      </a:r>
                      <a:endParaRPr lang="en-US" sz="24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洪先生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D7D2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(07)332-7259#24 </a:t>
                      </a:r>
                      <a:endParaRPr lang="en-US" sz="20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D7D2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2596BA8-0D72-450D-9BCB-1B85FCBC7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CustomShape 1"/>
          <p:cNvSpPr/>
          <p:nvPr/>
        </p:nvSpPr>
        <p:spPr>
          <a:xfrm>
            <a:off x="3864600" y="174960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35" name="CustomShape 2"/>
          <p:cNvSpPr/>
          <p:nvPr/>
        </p:nvSpPr>
        <p:spPr>
          <a:xfrm>
            <a:off x="1763640" y="764640"/>
            <a:ext cx="5976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2-4海外發生事故請準備以下文件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536" name="CustomShape 3"/>
          <p:cNvSpPr/>
          <p:nvPr/>
        </p:nvSpPr>
        <p:spPr>
          <a:xfrm>
            <a:off x="107640" y="1134000"/>
            <a:ext cx="9036000" cy="5261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1.海外診斷書跟收據(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正本跟收據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 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留存好，回來台灣以後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 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COPY自己影印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正本跟收據皆要印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)。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2.到健保局的傷病科會把正本收走，健保局會給您核定費用表正本(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自墊核退費用表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 </a:t>
            </a:r>
            <a:b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</a:br>
            <a:r>
              <a:rPr lang="zh-TW" altLang="en-US" sz="1400" b="1" strike="noStrike" spc="-1" dirty="0">
                <a:solidFill>
                  <a:srgbClr val="FF0000"/>
                </a:solidFill>
                <a:highlight>
                  <a:srgbClr val="00FF00"/>
                </a:highlight>
                <a:latin typeface="微軟正黑體"/>
                <a:ea typeface="微軟正黑體"/>
              </a:rPr>
              <a:t>    </a:t>
            </a:r>
            <a:r>
              <a:rPr lang="en-US" altLang="zh-TW" sz="1400" b="1" strike="noStrike" spc="-1" dirty="0">
                <a:solidFill>
                  <a:srgbClr val="FF0000"/>
                </a:solidFill>
                <a:highlight>
                  <a:srgbClr val="00FF00"/>
                </a:highlight>
                <a:latin typeface="微軟正黑體"/>
                <a:ea typeface="微軟正黑體"/>
              </a:rPr>
              <a:t>(</a:t>
            </a:r>
            <a:r>
              <a:rPr lang="zh-TW" altLang="en-US" sz="1400" b="1" strike="noStrike" spc="-1" dirty="0">
                <a:solidFill>
                  <a:srgbClr val="FF0000"/>
                </a:solidFill>
                <a:highlight>
                  <a:srgbClr val="00FF00"/>
                </a:highlight>
                <a:latin typeface="微軟正黑體"/>
                <a:ea typeface="微軟正黑體"/>
              </a:rPr>
              <a:t>自墊醫療費用核退說明請參考：</a:t>
            </a:r>
            <a:r>
              <a:rPr lang="en-US" altLang="zh-TW" sz="1400" b="1" strike="noStrike" spc="-1" dirty="0">
                <a:solidFill>
                  <a:srgbClr val="FF0000"/>
                </a:solidFill>
                <a:highlight>
                  <a:srgbClr val="00FF00"/>
                </a:highlight>
                <a:latin typeface="微軟正黑體"/>
                <a:ea typeface="微軟正黑體"/>
                <a:hlinkClick r:id="rId2"/>
              </a:rPr>
              <a:t>https://www.nhi.gov.tw/ch/cp-5938-d33aa-2740-1.html</a:t>
            </a:r>
            <a:r>
              <a:rPr lang="en-US" altLang="zh-TW" sz="1400" b="1" strike="noStrike" spc="-1" dirty="0">
                <a:solidFill>
                  <a:srgbClr val="FF0000"/>
                </a:solidFill>
                <a:highlight>
                  <a:srgbClr val="00FF00"/>
                </a:highlight>
                <a:latin typeface="微軟正黑體"/>
                <a:ea typeface="微軟正黑體"/>
              </a:rPr>
              <a:t>)</a:t>
            </a:r>
            <a:endParaRPr lang="en-US" sz="1400" b="0" strike="noStrike" spc="-1" dirty="0">
              <a:highlight>
                <a:srgbClr val="00FF00"/>
              </a:highlight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3.還有剩餘核定費用表沒有賠的保險公司才會再做理賠，理賠不一定會全賠，這個要看理賠條款。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新光意外受傷理賠請附上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：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1.理賠申請書（意外請詳填事故日期跟事故經過）（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左邊申請人：請簽上事故人大名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）(事故人為未滿18歲，右下法定代理人要簽上父母雙方的大名) 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保單號碼可以不用寫、要保單位蓋章要蓋系章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2.診斷書複本（如有急診或住院或門診請在診斷書上備註清楚日期，由於自己copy就不用再蓋醫院章）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3.收據複本（副本可，但要蓋醫院的院章，不是自行影印的）(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如看兩間以上醫院或診所，各自都需一份診斷書+收據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由於自己copy就不用再蓋醫院章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4.事故人存摺封面（如為未成年附上家長的存摺，要有彼此的關係證明，如:戶口名簿）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5.事故人的身份證影本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6.核定費用表正本(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自墊核退費用表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)--&gt;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這份文件經過台灣健保局才會拿到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。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7.出入境證明(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正反面，影本即可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8.護照(</a:t>
            </a: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正反面，影本即可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1400" b="1" strike="noStrike" spc="-1" dirty="0" err="1">
                <a:solidFill>
                  <a:srgbClr val="FF0000"/>
                </a:solidFill>
                <a:latin typeface="微軟正黑體"/>
                <a:ea typeface="微軟正黑體"/>
              </a:rPr>
              <a:t>以上文件備齊後請寄到，由於海外理賠比一般國內理賠繁瑣，建議文件備得越完整越好</a:t>
            </a:r>
            <a:r>
              <a:rPr lang="en-US" sz="14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。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4211FA3-20EB-47E0-A553-AFA9F29F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CustomShape 1"/>
          <p:cNvSpPr/>
          <p:nvPr/>
        </p:nvSpPr>
        <p:spPr>
          <a:xfrm>
            <a:off x="3451241" y="465634"/>
            <a:ext cx="22111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 dirty="0" err="1">
                <a:solidFill>
                  <a:srgbClr val="000000"/>
                </a:solidFill>
                <a:latin typeface="微軟正黑體"/>
                <a:ea typeface="微軟正黑體"/>
              </a:rPr>
              <a:t>理賠流程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535" name="CustomShape 2"/>
          <p:cNvSpPr/>
          <p:nvPr/>
        </p:nvSpPr>
        <p:spPr>
          <a:xfrm>
            <a:off x="1568621" y="1745120"/>
            <a:ext cx="5976360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2800" b="1" strike="noStrike" spc="-1" dirty="0">
                <a:solidFill>
                  <a:srgbClr val="FF0000"/>
                </a:solidFill>
                <a:latin typeface="微軟正黑體"/>
                <a:ea typeface="微軟正黑體"/>
              </a:rPr>
              <a:t>其他說明</a:t>
            </a:r>
            <a:endParaRPr lang="en-US" sz="2800" b="0" strike="noStrike" spc="-1" dirty="0">
              <a:latin typeface="Arial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568621" y="2971794"/>
            <a:ext cx="61482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以上所有理賠， </a:t>
            </a:r>
            <a:endParaRPr lang="en-US" altLang="zh-TW" sz="3600" b="1" spc="-1" dirty="0">
              <a:solidFill>
                <a:srgbClr val="FF0000"/>
              </a:solidFill>
              <a:latin typeface="微軟正黑體"/>
              <a:ea typeface="微軟正黑體"/>
            </a:endParaRPr>
          </a:p>
          <a:p>
            <a:pPr algn="ctr"/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若有造成骨折</a:t>
            </a:r>
            <a:r>
              <a:rPr lang="en-US" altLang="zh-TW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(</a:t>
            </a:r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骨裂</a:t>
            </a:r>
            <a:r>
              <a:rPr lang="en-US" altLang="zh-TW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情形時，</a:t>
            </a:r>
            <a:endParaRPr lang="en-US" altLang="zh-TW" sz="3600" b="1" spc="-1" dirty="0">
              <a:solidFill>
                <a:srgbClr val="FF0000"/>
              </a:solidFill>
              <a:latin typeface="微軟正黑體"/>
              <a:ea typeface="微軟正黑體"/>
            </a:endParaRPr>
          </a:p>
          <a:p>
            <a:pPr algn="ctr"/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請額外再附上</a:t>
            </a:r>
            <a:r>
              <a:rPr lang="en-US" altLang="zh-TW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X</a:t>
            </a:r>
            <a:r>
              <a:rPr lang="zh-TW" altLang="en-US" sz="3600" b="1" spc="-1" dirty="0">
                <a:solidFill>
                  <a:srgbClr val="FF0000"/>
                </a:solidFill>
                <a:latin typeface="微軟正黑體"/>
                <a:ea typeface="微軟正黑體"/>
              </a:rPr>
              <a:t>光光碟片。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985294DF-2D0B-4089-A996-6B859062C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815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CustomShape 1"/>
          <p:cNvSpPr/>
          <p:nvPr/>
        </p:nvSpPr>
        <p:spPr>
          <a:xfrm>
            <a:off x="3230280" y="221040"/>
            <a:ext cx="474840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理賠申請書填寫說明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543" name="CustomShape 2"/>
          <p:cNvSpPr/>
          <p:nvPr/>
        </p:nvSpPr>
        <p:spPr>
          <a:xfrm>
            <a:off x="3845880" y="5805360"/>
            <a:ext cx="140328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latin typeface="標楷體"/>
                <a:ea typeface="標楷體"/>
              </a:rPr>
              <a:t>接續下頁</a:t>
            </a:r>
            <a:endParaRPr lang="en-US" sz="2400" b="0" strike="noStrike" spc="-1">
              <a:latin typeface="Arial"/>
            </a:endParaRPr>
          </a:p>
        </p:txBody>
      </p:sp>
      <p:pic>
        <p:nvPicPr>
          <p:cNvPr id="545" name="圖片 2"/>
          <p:cNvPicPr/>
          <p:nvPr/>
        </p:nvPicPr>
        <p:blipFill>
          <a:blip r:embed="rId2"/>
          <a:stretch/>
        </p:blipFill>
        <p:spPr>
          <a:xfrm>
            <a:off x="665280" y="928800"/>
            <a:ext cx="7764840" cy="49593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2B5D327-0988-4675-A47C-24B0B53A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7" name="圖片 4"/>
          <p:cNvPicPr/>
          <p:nvPr/>
        </p:nvPicPr>
        <p:blipFill>
          <a:blip r:embed="rId2"/>
          <a:srcRect t="7415" b="3461"/>
          <a:stretch/>
        </p:blipFill>
        <p:spPr>
          <a:xfrm>
            <a:off x="448920" y="908640"/>
            <a:ext cx="8245440" cy="551844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48" name="CustomShape 1"/>
          <p:cNvSpPr/>
          <p:nvPr/>
        </p:nvSpPr>
        <p:spPr>
          <a:xfrm>
            <a:off x="3483360" y="309960"/>
            <a:ext cx="322596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00" b="1" strike="noStrike" spc="-1">
                <a:solidFill>
                  <a:srgbClr val="000000"/>
                </a:solidFill>
                <a:latin typeface="微軟正黑體"/>
                <a:ea typeface="微軟正黑體"/>
              </a:rPr>
              <a:t>理賠文件說明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8091782-B7A8-4808-ACAF-4A7BAF43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12CF3166-2FFF-4941-89C2-11DDBFC19173}" type="slidenum">
              <a:rPr lang="en-US" sz="1200" b="0" strike="noStrike" spc="-1" smtClean="0">
                <a:solidFill>
                  <a:srgbClr val="898989"/>
                </a:solidFill>
                <a:latin typeface="Arial"/>
                <a:ea typeface="新細明體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16120</TotalTime>
  <Pages>0</Pages>
  <Words>426</Words>
  <Characters>0</Characters>
  <Application>Microsoft Office PowerPoint</Application>
  <PresentationFormat>如螢幕大小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標楷體</vt:lpstr>
      <vt:lpstr>Arial</vt:lpstr>
      <vt:lpstr>Calibri</vt:lpstr>
      <vt:lpstr>Calibri Light</vt:lpstr>
      <vt:lpstr>Times New Roman</vt:lpstr>
      <vt:lpstr>回顧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subject/>
  <dc:creator>user</dc:creator>
  <dc:description/>
  <cp:lastModifiedBy>志環</cp:lastModifiedBy>
  <cp:revision>766</cp:revision>
  <cp:lastPrinted>2025-01-03T02:06:55Z</cp:lastPrinted>
  <dcterms:created xsi:type="dcterms:W3CDTF">2014-12-24T08:18:06Z</dcterms:created>
  <dcterms:modified xsi:type="dcterms:W3CDTF">2025-03-11T03:12:32Z</dcterms:modified>
  <dc:language>zh-TW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DocSecurity">
    <vt:i4>0</vt:i4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KSOProductBuildVer">
    <vt:lpwstr>2052-10.1.0.5400</vt:lpwstr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Owner">
    <vt:lpwstr/>
  </property>
  <property fmtid="{D5CDD505-2E9C-101B-9397-08002B2CF9AE}" pid="11" name="PresentationFormat">
    <vt:lpwstr>如螢幕大小 (4:3)</vt:lpwstr>
  </property>
  <property fmtid="{D5CDD505-2E9C-101B-9397-08002B2CF9AE}" pid="12" name="SPSDescription">
    <vt:lpwstr/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95</vt:i4>
  </property>
  <property fmtid="{D5CDD505-2E9C-101B-9397-08002B2CF9AE}" pid="16" name="Status">
    <vt:lpwstr/>
  </property>
</Properties>
</file>